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hyperlink" Target="https://www.e-sfera.hr/dodatni-digitalni-sadrzaji/4984048c-b0cd-4268-99b3-b163add31ccb/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27.png"/><Relationship Id="rId4" Type="http://schemas.openxmlformats.org/officeDocument/2006/relationships/image" Target="../media/image1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2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128593" y="1021991"/>
            <a:ext cx="4303171" cy="425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471453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8" name="Google Shape;228;p22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181" y="-2641577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9" name="Google Shape;229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52600" y="4291301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2"/>
          <p:cNvSpPr txBox="1"/>
          <p:nvPr/>
        </p:nvSpPr>
        <p:spPr>
          <a:xfrm>
            <a:off x="7435473" y="1634413"/>
            <a:ext cx="3689409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sp>
        <p:nvSpPr>
          <p:cNvPr id="232" name="Google Shape;232;p22"/>
          <p:cNvSpPr txBox="1"/>
          <p:nvPr/>
        </p:nvSpPr>
        <p:spPr>
          <a:xfrm>
            <a:off x="1238615" y="618750"/>
            <a:ext cx="664462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 u kojima se najčešće piše nepravilan oblik glagolskog pridjeva trpnog te glagolske imenice uz prijedlog </a:t>
            </a:r>
            <a:r>
              <a:rPr lang="hr-HR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233" name="Google Shape;233;p22"/>
          <p:cNvSpPr txBox="1"/>
          <p:nvPr/>
        </p:nvSpPr>
        <p:spPr>
          <a:xfrm>
            <a:off x="440520" y="1829577"/>
            <a:ext cx="6484385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donijeti         </a:t>
            </a:r>
            <a:r>
              <a:rPr lang="hr-HR" sz="2400" b="1" dirty="0" err="1">
                <a:solidFill>
                  <a:srgbClr val="E60000"/>
                </a:solidFill>
                <a:latin typeface="Calibri"/>
                <a:ea typeface="Calibri"/>
                <a:cs typeface="Calibri"/>
                <a:sym typeface="Calibri"/>
              </a:rPr>
              <a:t>donjet</a:t>
            </a:r>
            <a:r>
              <a:rPr lang="hr-HR" sz="2400" b="1" dirty="0">
                <a:solidFill>
                  <a:srgbClr val="E6000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hr-HR" sz="2400" b="1" dirty="0" err="1">
                <a:solidFill>
                  <a:srgbClr val="E60000"/>
                </a:solidFill>
                <a:latin typeface="Calibri"/>
                <a:ea typeface="Calibri"/>
                <a:cs typeface="Calibri"/>
                <a:sym typeface="Calibri"/>
              </a:rPr>
              <a:t>donešen</a:t>
            </a:r>
            <a:r>
              <a:rPr lang="hr-HR" sz="2400" b="1" dirty="0">
                <a:solidFill>
                  <a:srgbClr val="E60000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hr-HR" sz="24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donesen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dovesti          </a:t>
            </a:r>
            <a:r>
              <a:rPr lang="hr-HR" sz="2400" b="1" dirty="0" err="1">
                <a:solidFill>
                  <a:srgbClr val="E60000"/>
                </a:solidFill>
                <a:latin typeface="Calibri"/>
                <a:ea typeface="Calibri"/>
                <a:cs typeface="Calibri"/>
                <a:sym typeface="Calibri"/>
              </a:rPr>
              <a:t>dovežen</a:t>
            </a:r>
            <a:r>
              <a:rPr lang="hr-HR" sz="2400" b="1" dirty="0">
                <a:solidFill>
                  <a:srgbClr val="E6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</a:t>
            </a:r>
            <a:r>
              <a:rPr lang="hr-HR" sz="24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dovezen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dati                </a:t>
            </a:r>
            <a:r>
              <a:rPr lang="hr-HR" sz="2400" b="1" dirty="0">
                <a:solidFill>
                  <a:srgbClr val="E60000"/>
                </a:solidFill>
                <a:latin typeface="Calibri"/>
                <a:ea typeface="Calibri"/>
                <a:cs typeface="Calibri"/>
                <a:sym typeface="Calibri"/>
              </a:rPr>
              <a:t>dat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</a:t>
            </a:r>
            <a:r>
              <a:rPr lang="hr-HR" sz="24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dan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piti                 </a:t>
            </a:r>
            <a:r>
              <a:rPr lang="hr-HR" sz="2400" b="1" dirty="0">
                <a:solidFill>
                  <a:srgbClr val="E60000"/>
                </a:solidFill>
                <a:latin typeface="Calibri"/>
                <a:ea typeface="Calibri"/>
                <a:cs typeface="Calibri"/>
                <a:sym typeface="Calibri"/>
              </a:rPr>
              <a:t>voda za piti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voda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piće</a:t>
            </a:r>
            <a:endParaRPr sz="2400" dirty="0"/>
          </a:p>
        </p:txBody>
      </p:sp>
      <p:sp>
        <p:nvSpPr>
          <p:cNvPr id="234" name="Google Shape;234;p22"/>
          <p:cNvSpPr txBox="1"/>
          <p:nvPr/>
        </p:nvSpPr>
        <p:spPr>
          <a:xfrm>
            <a:off x="7435473" y="2777548"/>
            <a:ext cx="371766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OBLICI GLAGOLSKOG PRIDJEVA TRPNOG I GLAGOLSKE IMENICE </a:t>
            </a:r>
            <a:endParaRPr lang="hr-HR" sz="2400" b="1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(uz prijedlog za)</a:t>
            </a:r>
            <a:endParaRPr sz="2400" dirty="0"/>
          </a:p>
        </p:txBody>
      </p:sp>
      <p:pic>
        <p:nvPicPr>
          <p:cNvPr id="235" name="Google Shape;235;p22" descr="Ｘ光線 Images, Stock Photos &amp; Vectors | Shutterstock"/>
          <p:cNvPicPr preferRelativeResize="0"/>
          <p:nvPr/>
        </p:nvPicPr>
        <p:blipFill rotWithShape="1">
          <a:blip r:embed="rId7">
            <a:alphaModFix/>
          </a:blip>
          <a:srcRect b="15100"/>
          <a:stretch/>
        </p:blipFill>
        <p:spPr>
          <a:xfrm>
            <a:off x="2313625" y="5055312"/>
            <a:ext cx="564976" cy="516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2" descr="Sigurnost - Superius idea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27914" y="4758401"/>
            <a:ext cx="770702" cy="731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3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8169809" y="897641"/>
            <a:ext cx="3993251" cy="3963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3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5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43" name="Google Shape;243;p23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8395" y="-2641841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4" name="Google Shape;244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81117" y="4703211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3"/>
          <p:cNvSpPr txBox="1"/>
          <p:nvPr/>
        </p:nvSpPr>
        <p:spPr>
          <a:xfrm>
            <a:off x="8744904" y="1751841"/>
            <a:ext cx="2554146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7" name="Google Shape;247;p23"/>
          <p:cNvSpPr txBox="1"/>
          <p:nvPr/>
        </p:nvSpPr>
        <p:spPr>
          <a:xfrm>
            <a:off x="258240" y="882055"/>
            <a:ext cx="9460375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hr-HR" sz="2400" b="1" dirty="0" smtClean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r-HR" sz="2400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________________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šutjeti, gl. pridjev radni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    (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promatrati, gl. pridjev radni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starčevo</a:t>
            </a:r>
            <a:r>
              <a:rPr lang="hr-HR" sz="2400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_______________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hr-HR" sz="2400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______________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posljednjim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naborati, gl. pridjev trpni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      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(obasjati, gl. pridjev trpni)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unčanim zrakama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248" name="Google Shape;248;p23"/>
          <p:cNvSpPr txBox="1"/>
          <p:nvPr/>
        </p:nvSpPr>
        <p:spPr>
          <a:xfrm>
            <a:off x="9204222" y="2456706"/>
            <a:ext cx="258321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Dopuni oblicima koji nedostaju.</a:t>
            </a:r>
            <a:endParaRPr sz="2400" dirty="0"/>
          </a:p>
        </p:txBody>
      </p:sp>
      <p:sp>
        <p:nvSpPr>
          <p:cNvPr id="249" name="Google Shape;249;p23"/>
          <p:cNvSpPr txBox="1"/>
          <p:nvPr/>
        </p:nvSpPr>
        <p:spPr>
          <a:xfrm>
            <a:off x="258240" y="3816758"/>
            <a:ext cx="77660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Njemu nikada ne dosadi</a:t>
            </a:r>
            <a:r>
              <a:rPr lang="hr-HR" sz="2400" b="1" dirty="0" smtClean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_____________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400" b="1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r>
              <a:rPr lang="hr-H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/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(</a:t>
            </a:r>
            <a:r>
              <a:rPr lang="hr-HR" sz="24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plivati, </a:t>
            </a:r>
            <a:r>
              <a:rPr lang="hr-HR" sz="2400" i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ribariti gl</a:t>
            </a:r>
            <a:r>
              <a:rPr lang="hr-HR" sz="2400" i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  <a:r>
              <a:rPr lang="hr-HR" sz="2400" i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imenice</a:t>
            </a:r>
            <a:r>
              <a:rPr lang="hr-HR" sz="2400" dirty="0" smtClean="0">
                <a:ea typeface="Calibri"/>
              </a:rPr>
              <a:t>)  </a:t>
            </a:r>
            <a:r>
              <a:rPr lang="hr-HR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3"/>
          <p:cNvSpPr txBox="1"/>
          <p:nvPr/>
        </p:nvSpPr>
        <p:spPr>
          <a:xfrm>
            <a:off x="9242992" y="3491448"/>
            <a:ext cx="20424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Precrtaj netočno.</a:t>
            </a:r>
            <a:endParaRPr sz="2400" dirty="0"/>
          </a:p>
        </p:txBody>
      </p:sp>
      <p:sp>
        <p:nvSpPr>
          <p:cNvPr id="251" name="Google Shape;251;p23"/>
          <p:cNvSpPr txBox="1"/>
          <p:nvPr/>
        </p:nvSpPr>
        <p:spPr>
          <a:xfrm>
            <a:off x="999538" y="4989992"/>
            <a:ext cx="668758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Waitapu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knjiga za pamtiti / za pamćenje</a:t>
            </a: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cxnSp>
        <p:nvCxnSpPr>
          <p:cNvPr id="252" name="Google Shape;252;p23"/>
          <p:cNvCxnSpPr/>
          <p:nvPr/>
        </p:nvCxnSpPr>
        <p:spPr>
          <a:xfrm>
            <a:off x="3598951" y="5250971"/>
            <a:ext cx="1035424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3" name="Google Shape;253;p23"/>
          <p:cNvSpPr txBox="1"/>
          <p:nvPr/>
        </p:nvSpPr>
        <p:spPr>
          <a:xfrm>
            <a:off x="1711255" y="888755"/>
            <a:ext cx="9278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šutio</a:t>
            </a:r>
            <a:endParaRPr sz="2400" dirty="0"/>
          </a:p>
        </p:txBody>
      </p:sp>
      <p:sp>
        <p:nvSpPr>
          <p:cNvPr id="254" name="Google Shape;254;p23"/>
          <p:cNvSpPr txBox="1"/>
          <p:nvPr/>
        </p:nvSpPr>
        <p:spPr>
          <a:xfrm>
            <a:off x="4153445" y="882055"/>
            <a:ext cx="160411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hr-HR" sz="2400" b="1" dirty="0" smtClean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romatrao</a:t>
            </a:r>
            <a:endParaRPr sz="2400" dirty="0"/>
          </a:p>
        </p:txBody>
      </p:sp>
      <p:sp>
        <p:nvSpPr>
          <p:cNvPr id="255" name="Google Shape;255;p23"/>
          <p:cNvSpPr txBox="1"/>
          <p:nvPr/>
        </p:nvSpPr>
        <p:spPr>
          <a:xfrm>
            <a:off x="1698925" y="1988932"/>
            <a:ext cx="16073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naborano</a:t>
            </a:r>
            <a:endParaRPr sz="2400" dirty="0"/>
          </a:p>
        </p:txBody>
      </p:sp>
      <p:sp>
        <p:nvSpPr>
          <p:cNvPr id="256" name="Google Shape;256;p23"/>
          <p:cNvSpPr txBox="1"/>
          <p:nvPr/>
        </p:nvSpPr>
        <p:spPr>
          <a:xfrm>
            <a:off x="4395799" y="2044228"/>
            <a:ext cx="15441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obasjano</a:t>
            </a:r>
            <a:endParaRPr sz="2400" dirty="0"/>
          </a:p>
        </p:txBody>
      </p:sp>
      <p:sp>
        <p:nvSpPr>
          <p:cNvPr id="257" name="Google Shape;257;p23"/>
          <p:cNvSpPr txBox="1"/>
          <p:nvPr/>
        </p:nvSpPr>
        <p:spPr>
          <a:xfrm>
            <a:off x="3691149" y="3704217"/>
            <a:ext cx="13043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plivanje</a:t>
            </a:r>
            <a:endParaRPr sz="2400" dirty="0"/>
          </a:p>
        </p:txBody>
      </p:sp>
      <p:sp>
        <p:nvSpPr>
          <p:cNvPr id="258" name="Google Shape;258;p23"/>
          <p:cNvSpPr txBox="1"/>
          <p:nvPr/>
        </p:nvSpPr>
        <p:spPr>
          <a:xfrm>
            <a:off x="5876284" y="3717672"/>
            <a:ext cx="14087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ribarenje</a:t>
            </a:r>
            <a:endParaRPr sz="2400" dirty="0"/>
          </a:p>
        </p:txBody>
      </p:sp>
      <p:pic>
        <p:nvPicPr>
          <p:cNvPr id="259" name="Google Shape;259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09486" y="321142"/>
            <a:ext cx="848489" cy="96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34786" y="2502741"/>
            <a:ext cx="642155" cy="84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068" y="4650344"/>
            <a:ext cx="914400" cy="102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17163" y="3377386"/>
            <a:ext cx="779417" cy="786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4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432773" y="1104646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4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69" name="Google Shape;269;p24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0" name="Google Shape;270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4"/>
          <p:cNvPicPr preferRelativeResize="0"/>
          <p:nvPr/>
        </p:nvPicPr>
        <p:blipFill rotWithShape="1">
          <a:blip r:embed="rId7">
            <a:alphaModFix/>
          </a:blip>
          <a:srcRect l="29760" t="22932" r="58682" b="54370"/>
          <a:stretch/>
        </p:blipFill>
        <p:spPr>
          <a:xfrm>
            <a:off x="716607" y="16083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3" name="Google Shape;273;p24"/>
          <p:cNvPicPr preferRelativeResize="0"/>
          <p:nvPr/>
        </p:nvPicPr>
        <p:blipFill rotWithShape="1">
          <a:blip r:embed="rId8">
            <a:alphaModFix/>
          </a:blip>
          <a:srcRect l="44134" t="22870" r="44171" b="54212"/>
          <a:stretch/>
        </p:blipFill>
        <p:spPr>
          <a:xfrm>
            <a:off x="716607" y="3241759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4" name="Google Shape;274;p24"/>
          <p:cNvPicPr preferRelativeResize="0"/>
          <p:nvPr/>
        </p:nvPicPr>
        <p:blipFill rotWithShape="1">
          <a:blip r:embed="rId9">
            <a:alphaModFix/>
          </a:blip>
          <a:srcRect l="58704" t="22750" r="29722" b="54062"/>
          <a:stretch/>
        </p:blipFill>
        <p:spPr>
          <a:xfrm>
            <a:off x="4103501" y="1602480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75" name="Google Shape;275;p24"/>
          <p:cNvSpPr txBox="1"/>
          <p:nvPr/>
        </p:nvSpPr>
        <p:spPr>
          <a:xfrm>
            <a:off x="8457282" y="2175962"/>
            <a:ext cx="17931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76" name="Google Shape;276;p24"/>
          <p:cNvPicPr preferRelativeResize="0"/>
          <p:nvPr/>
        </p:nvPicPr>
        <p:blipFill rotWithShape="1">
          <a:blip r:embed="rId10">
            <a:alphaModFix/>
          </a:blip>
          <a:srcRect l="73534" t="22757" r="15143" b="54677"/>
          <a:stretch/>
        </p:blipFill>
        <p:spPr>
          <a:xfrm>
            <a:off x="4081709" y="3169246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77" name="Google Shape;277;p24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 t="24066" r="27775" b="26702"/>
          <a:stretch/>
        </p:blipFill>
        <p:spPr>
          <a:xfrm>
            <a:off x="8044299" y="2846287"/>
            <a:ext cx="2712415" cy="95612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4"/>
          <p:cNvSpPr txBox="1"/>
          <p:nvPr/>
        </p:nvSpPr>
        <p:spPr>
          <a:xfrm>
            <a:off x="1935052" y="1602480"/>
            <a:ext cx="204025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zvučni zapis o glagolskim pridjevima imenici i ponovi najvažnije</a:t>
            </a:r>
            <a:endParaRPr/>
          </a:p>
        </p:txBody>
      </p:sp>
      <p:sp>
        <p:nvSpPr>
          <p:cNvPr id="279" name="Google Shape;279;p24"/>
          <p:cNvSpPr txBox="1"/>
          <p:nvPr/>
        </p:nvSpPr>
        <p:spPr>
          <a:xfrm>
            <a:off x="1935052" y="3333799"/>
            <a:ext cx="162642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Ponovi uz igru glagolski pridjev radni.</a:t>
            </a:r>
            <a:endParaRPr/>
          </a:p>
        </p:txBody>
      </p:sp>
      <p:sp>
        <p:nvSpPr>
          <p:cNvPr id="280" name="Google Shape;280;p24"/>
          <p:cNvSpPr txBox="1"/>
          <p:nvPr/>
        </p:nvSpPr>
        <p:spPr>
          <a:xfrm>
            <a:off x="5387219" y="1602480"/>
            <a:ext cx="163997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svoje znanje s pomoću nastavnih listića.</a:t>
            </a:r>
            <a:endParaRPr/>
          </a:p>
        </p:txBody>
      </p:sp>
      <p:sp>
        <p:nvSpPr>
          <p:cNvPr id="281" name="Google Shape;281;p24"/>
          <p:cNvSpPr txBox="1"/>
          <p:nvPr/>
        </p:nvSpPr>
        <p:spPr>
          <a:xfrm>
            <a:off x="5407861" y="3169246"/>
            <a:ext cx="171139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Samovrednuj svoje znanje izlaznom karticom.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7722" y="-267489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12742">
            <a:off x="2697858" y="1169150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30184" y="5090178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298836">
            <a:off x="40835" y="3635101"/>
            <a:ext cx="2895724" cy="285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23099" y="1225025"/>
            <a:ext cx="5654603" cy="3457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10">
            <a:alphaModFix/>
          </a:blip>
          <a:srcRect l="35625" t="14872" r="35457" b="15641"/>
          <a:stretch/>
        </p:blipFill>
        <p:spPr>
          <a:xfrm rot="-460175">
            <a:off x="418089" y="3472335"/>
            <a:ext cx="2021580" cy="273241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8005539" y="816876"/>
            <a:ext cx="3541026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FF6600"/>
                </a:solidFill>
                <a:latin typeface="Impact"/>
                <a:ea typeface="Impact"/>
                <a:cs typeface="Impact"/>
                <a:sym typeface="Impact"/>
              </a:rPr>
              <a:t>Glagolski pridjevi i glagolska imenica</a:t>
            </a:r>
            <a:endParaRPr/>
          </a:p>
        </p:txBody>
      </p:sp>
      <p:pic>
        <p:nvPicPr>
          <p:cNvPr id="98" name="Google Shape;98;p14" descr="Orange Circle Logo - Free image on Pixaba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89274" y="4568354"/>
            <a:ext cx="1105121" cy="1091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897782" y="1086086"/>
            <a:ext cx="4850837" cy="481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19348" y="2223817"/>
            <a:ext cx="2106414" cy="2161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8197783" y="1867674"/>
            <a:ext cx="17508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7">
            <a:alphaModFix/>
          </a:blip>
          <a:srcRect l="1236" t="1105" r="1147" b="955"/>
          <a:stretch/>
        </p:blipFill>
        <p:spPr>
          <a:xfrm rot="-207597">
            <a:off x="1097526" y="451318"/>
            <a:ext cx="4259348" cy="580248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7672988" y="2754307"/>
            <a:ext cx="3646176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 čega se tvori perfekt? Za koje se radnje upotrebljava perfekt? Koji su nastavci za tvorbu glagolskog pridjeva radnog?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799711" y="1271490"/>
            <a:ext cx="4074571" cy="4024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11881" y="4094631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8865055" y="1552882"/>
            <a:ext cx="2255236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8462036" y="2389011"/>
            <a:ext cx="306467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Prepiši riječi označene drugim bojama u bilježnicu i napiši glagole od kojih su mogle nastati.</a:t>
            </a:r>
            <a:endParaRPr sz="2400" dirty="0"/>
          </a:p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30581" y="4402177"/>
            <a:ext cx="4019550" cy="22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524439" y="990741"/>
            <a:ext cx="6797283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 je Leo ugledao 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Mona </a:t>
            </a:r>
            <a:r>
              <a:rPr lang="hr-HR" sz="2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zaletio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na nju svojim fotoaparatom toliko brzo da je odmah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opalio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šesnaest snimaka u nizu i 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Mona </a:t>
            </a:r>
            <a:r>
              <a:rPr lang="hr-HR" sz="2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Lisa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fotografirana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sačuvana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 vječnost.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Čuvana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stoljećima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obožavana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slika nije se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stigla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usprotiviti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Leovoj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bljeskalici. Problem je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bio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što Leo nije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vidio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znak: 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zabranjeno </a:t>
            </a:r>
            <a:r>
              <a:rPr lang="hr-HR" sz="24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fotografiranje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 zvuka bljeskalice automatski se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upalio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alarm i začulo se glasno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zavijanje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Zaštitar je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bio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zaprepašten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Koko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uplašen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Leo pobjedonosno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nasmijan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 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062919" y="1074909"/>
            <a:ext cx="5092293" cy="4907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181" y="-2624667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77980" y="5063223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/>
          <p:nvPr/>
        </p:nvSpPr>
        <p:spPr>
          <a:xfrm>
            <a:off x="8755854" y="1256506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8090737" y="2090621"/>
            <a:ext cx="313144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GLAGOLSKI PRIDJEVI</a:t>
            </a:r>
            <a:endParaRPr sz="2400" dirty="0"/>
          </a:p>
        </p:txBody>
      </p:sp>
      <p:sp>
        <p:nvSpPr>
          <p:cNvPr id="135" name="Google Shape;135;p17"/>
          <p:cNvSpPr txBox="1"/>
          <p:nvPr/>
        </p:nvSpPr>
        <p:spPr>
          <a:xfrm>
            <a:off x="911632" y="774920"/>
            <a:ext cx="727475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 koje vrste riječi nastaju glagolski pridjevi? Promotri primjere i zaključi kako se tvore glagolski pridjevi? Koje su vrste glagolskih pridjeva?</a:t>
            </a:r>
            <a:endParaRPr sz="2400" dirty="0"/>
          </a:p>
        </p:txBody>
      </p:sp>
      <p:sp>
        <p:nvSpPr>
          <p:cNvPr id="136" name="Google Shape;136;p17"/>
          <p:cNvSpPr txBox="1"/>
          <p:nvPr/>
        </p:nvSpPr>
        <p:spPr>
          <a:xfrm>
            <a:off x="343617" y="2114208"/>
            <a:ext cx="74093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fotografira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fotografira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fotografira</a:t>
            </a:r>
            <a:r>
              <a:rPr lang="hr-HR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endParaRPr sz="2400" dirty="0"/>
          </a:p>
        </p:txBody>
      </p:sp>
      <p:sp>
        <p:nvSpPr>
          <p:cNvPr id="137" name="Google Shape;137;p17"/>
          <p:cNvSpPr txBox="1"/>
          <p:nvPr/>
        </p:nvSpPr>
        <p:spPr>
          <a:xfrm>
            <a:off x="443041" y="3005399"/>
            <a:ext cx="11912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infinitiv</a:t>
            </a:r>
            <a:endParaRPr sz="2400" dirty="0"/>
          </a:p>
        </p:txBody>
      </p:sp>
      <p:sp>
        <p:nvSpPr>
          <p:cNvPr id="138" name="Google Shape;138;p17"/>
          <p:cNvSpPr txBox="1"/>
          <p:nvPr/>
        </p:nvSpPr>
        <p:spPr>
          <a:xfrm>
            <a:off x="1847720" y="2886038"/>
            <a:ext cx="278534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glagolski pridjev radni</a:t>
            </a:r>
            <a:endParaRPr sz="2400" dirty="0"/>
          </a:p>
        </p:txBody>
      </p:sp>
      <p:sp>
        <p:nvSpPr>
          <p:cNvPr id="139" name="Google Shape;139;p17"/>
          <p:cNvSpPr txBox="1"/>
          <p:nvPr/>
        </p:nvSpPr>
        <p:spPr>
          <a:xfrm>
            <a:off x="4276812" y="2893562"/>
            <a:ext cx="278534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glagolski pridjev trpni</a:t>
            </a:r>
            <a:endParaRPr sz="2400"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255838" y="3896590"/>
            <a:ext cx="407518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Leo je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fotografirao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Mona </a:t>
            </a:r>
            <a:r>
              <a:rPr lang="hr-HR" sz="2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Mona </a:t>
            </a:r>
            <a:r>
              <a:rPr lang="hr-HR" sz="2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Lisa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fotografirana</a:t>
            </a: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/>
          </a:p>
        </p:txBody>
      </p:sp>
      <p:sp>
        <p:nvSpPr>
          <p:cNvPr id="141" name="Google Shape;141;p17"/>
          <p:cNvSpPr txBox="1"/>
          <p:nvPr/>
        </p:nvSpPr>
        <p:spPr>
          <a:xfrm>
            <a:off x="4173871" y="4195112"/>
            <a:ext cx="29041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Leo obavlja radnju.</a:t>
            </a:r>
            <a:endParaRPr sz="2400" dirty="0"/>
          </a:p>
        </p:txBody>
      </p:sp>
      <p:sp>
        <p:nvSpPr>
          <p:cNvPr id="142" name="Google Shape;142;p17"/>
          <p:cNvSpPr txBox="1"/>
          <p:nvPr/>
        </p:nvSpPr>
        <p:spPr>
          <a:xfrm>
            <a:off x="4161689" y="5019974"/>
            <a:ext cx="32737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Mona </a:t>
            </a:r>
            <a:r>
              <a:rPr lang="hr-HR" sz="2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Lisa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trpi radnju.</a:t>
            </a:r>
            <a:endParaRPr sz="2400" dirty="0"/>
          </a:p>
        </p:txBody>
      </p:sp>
      <p:sp>
        <p:nvSpPr>
          <p:cNvPr id="143" name="Google Shape;143;p17"/>
          <p:cNvSpPr txBox="1"/>
          <p:nvPr/>
        </p:nvSpPr>
        <p:spPr>
          <a:xfrm>
            <a:off x="7726117" y="2581702"/>
            <a:ext cx="43342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Glagolski pridjevi nastaju od glagola.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8167201" y="3328557"/>
            <a:ext cx="329905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Vrste glagolskih pridjeva: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glagolski pridjev radni 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glagolski pridjev trpni.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8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034896" y="1061306"/>
            <a:ext cx="4925247" cy="487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2" y="144835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16693" y="4249781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8"/>
          <p:cNvSpPr txBox="1"/>
          <p:nvPr/>
        </p:nvSpPr>
        <p:spPr>
          <a:xfrm>
            <a:off x="8613321" y="1193938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sp>
        <p:nvSpPr>
          <p:cNvPr id="155" name="Google Shape;155;p18"/>
          <p:cNvSpPr txBox="1"/>
          <p:nvPr/>
        </p:nvSpPr>
        <p:spPr>
          <a:xfrm>
            <a:off x="8238914" y="1881324"/>
            <a:ext cx="25500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GLAGOLSKI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PRIDJEV RADNI</a:t>
            </a:r>
            <a:endParaRPr sz="2400" dirty="0"/>
          </a:p>
        </p:txBody>
      </p:sp>
      <p:sp>
        <p:nvSpPr>
          <p:cNvPr id="156" name="Google Shape;156;p18"/>
          <p:cNvSpPr txBox="1"/>
          <p:nvPr/>
        </p:nvSpPr>
        <p:spPr>
          <a:xfrm>
            <a:off x="594241" y="978493"/>
            <a:ext cx="699471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Koja se radnja izriče glagolskim pridjevom radnim? Tko obavlja radnju u prvoj i drugoj rečenici? Od kojih se nastavaka tvori glagolski pridjev radni?</a:t>
            </a:r>
            <a:endParaRPr sz="2400" dirty="0"/>
          </a:p>
        </p:txBody>
      </p:sp>
      <p:sp>
        <p:nvSpPr>
          <p:cNvPr id="157" name="Google Shape;157;p18"/>
          <p:cNvSpPr txBox="1"/>
          <p:nvPr/>
        </p:nvSpPr>
        <p:spPr>
          <a:xfrm>
            <a:off x="151355" y="2252867"/>
            <a:ext cx="688675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Leo </a:t>
            </a: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ljetos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otputovao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prijateljem Kokom u Pariz.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Koka </a:t>
            </a: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je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stalno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napadao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ga odvede u muzej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Louvre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>
            <a:off x="1829725" y="3319899"/>
            <a:ext cx="1433221" cy="133048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8"/>
          <p:cNvSpPr txBox="1"/>
          <p:nvPr/>
        </p:nvSpPr>
        <p:spPr>
          <a:xfrm>
            <a:off x="1889726" y="4691604"/>
            <a:ext cx="29390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Leo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vrši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radnju.</a:t>
            </a:r>
            <a:endParaRPr sz="2400" dirty="0"/>
          </a:p>
        </p:txBody>
      </p:sp>
      <p:sp>
        <p:nvSpPr>
          <p:cNvPr id="160" name="Google Shape;160;p18"/>
          <p:cNvSpPr txBox="1"/>
          <p:nvPr/>
        </p:nvSpPr>
        <p:spPr>
          <a:xfrm>
            <a:off x="7588960" y="2540952"/>
            <a:ext cx="388505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Glagolskim pridjevom radnim izriče se radnja koju tko obavlja.</a:t>
            </a:r>
            <a:endParaRPr sz="2400" dirty="0"/>
          </a:p>
        </p:txBody>
      </p:sp>
      <p:sp>
        <p:nvSpPr>
          <p:cNvPr id="161" name="Google Shape;161;p18"/>
          <p:cNvSpPr txBox="1"/>
          <p:nvPr/>
        </p:nvSpPr>
        <p:spPr>
          <a:xfrm>
            <a:off x="7799233" y="3713125"/>
            <a:ext cx="36747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Tvori se od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glagolske osnove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nastavaka: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-(a)o, -la, -</a:t>
            </a:r>
            <a:r>
              <a:rPr lang="hr-HR" sz="24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lo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; -li, -</a:t>
            </a:r>
            <a:r>
              <a:rPr lang="hr-HR" sz="24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le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, -la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9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878415" y="801791"/>
            <a:ext cx="5054412" cy="5186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585783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9" name="Google Shape;16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13734" y="4901707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 txBox="1"/>
          <p:nvPr/>
        </p:nvSpPr>
        <p:spPr>
          <a:xfrm>
            <a:off x="8746194" y="1316545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1546665" y="627054"/>
            <a:ext cx="66208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Tko trpi radnju u prvoj, a tko u drugoj rečenici? Što znači trpjeti radnju?</a:t>
            </a:r>
            <a:endParaRPr sz="2400" dirty="0"/>
          </a:p>
        </p:txBody>
      </p:sp>
      <p:sp>
        <p:nvSpPr>
          <p:cNvPr id="173" name="Google Shape;173;p19"/>
          <p:cNvSpPr txBox="1"/>
          <p:nvPr/>
        </p:nvSpPr>
        <p:spPr>
          <a:xfrm>
            <a:off x="476923" y="1663192"/>
            <a:ext cx="6523845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Sigurno sad pomišljate kako je Leo 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otet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zatočen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Čuvana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stoljećima 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obožavana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slika čeka u Parizu.</a:t>
            </a:r>
            <a:endParaRPr sz="2400" dirty="0"/>
          </a:p>
        </p:txBody>
      </p:sp>
      <p:sp>
        <p:nvSpPr>
          <p:cNvPr id="174" name="Google Shape;174;p19"/>
          <p:cNvSpPr txBox="1"/>
          <p:nvPr/>
        </p:nvSpPr>
        <p:spPr>
          <a:xfrm>
            <a:off x="1444670" y="2443653"/>
            <a:ext cx="28642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Leo 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trpi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radnju.</a:t>
            </a:r>
            <a:endParaRPr sz="2400" dirty="0"/>
          </a:p>
        </p:txBody>
      </p:sp>
      <p:pic>
        <p:nvPicPr>
          <p:cNvPr id="175" name="Google Shape;175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249952">
            <a:off x="3794776" y="1987067"/>
            <a:ext cx="1445702" cy="73891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9"/>
          <p:cNvSpPr txBox="1"/>
          <p:nvPr/>
        </p:nvSpPr>
        <p:spPr>
          <a:xfrm>
            <a:off x="576862" y="4020162"/>
            <a:ext cx="24800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Slika 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trpi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radnju.</a:t>
            </a:r>
            <a:endParaRPr sz="2400" dirty="0"/>
          </a:p>
        </p:txBody>
      </p:sp>
      <p:pic>
        <p:nvPicPr>
          <p:cNvPr id="177" name="Google Shape;177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64811" y="3828458"/>
            <a:ext cx="3581198" cy="215327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 txBox="1"/>
          <p:nvPr/>
        </p:nvSpPr>
        <p:spPr>
          <a:xfrm>
            <a:off x="8183199" y="2030401"/>
            <a:ext cx="24448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GLAGOLSKI 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PRIDJEV TRPNI</a:t>
            </a:r>
            <a:endParaRPr sz="2400" dirty="0"/>
          </a:p>
        </p:txBody>
      </p:sp>
      <p:sp>
        <p:nvSpPr>
          <p:cNvPr id="179" name="Google Shape;179;p19"/>
          <p:cNvSpPr txBox="1"/>
          <p:nvPr/>
        </p:nvSpPr>
        <p:spPr>
          <a:xfrm>
            <a:off x="7590584" y="2763329"/>
            <a:ext cx="379533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Glagolskim pridjevom trpnim izriče se radnja koju tko trpi.</a:t>
            </a:r>
            <a:endParaRPr sz="2400" dirty="0"/>
          </a:p>
        </p:txBody>
      </p:sp>
      <p:sp>
        <p:nvSpPr>
          <p:cNvPr id="180" name="Google Shape;180;p19"/>
          <p:cNvSpPr txBox="1"/>
          <p:nvPr/>
        </p:nvSpPr>
        <p:spPr>
          <a:xfrm>
            <a:off x="7602915" y="3496257"/>
            <a:ext cx="360540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Tvori se od 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glagolske osnove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nastavaka: </a:t>
            </a:r>
            <a:endParaRPr lang="hr-HR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n, -</a:t>
            </a:r>
            <a:r>
              <a:rPr lang="hr-HR" sz="2400" b="1" dirty="0" err="1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, -</a:t>
            </a:r>
            <a:r>
              <a:rPr lang="hr-HR" sz="2400" b="1" dirty="0" err="1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jen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, -t.</a:t>
            </a:r>
            <a:endParaRPr sz="2400" dirty="0"/>
          </a:p>
        </p:txBody>
      </p:sp>
      <p:pic>
        <p:nvPicPr>
          <p:cNvPr id="181" name="Google Shape;181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7935431">
            <a:off x="1756403" y="3379655"/>
            <a:ext cx="1445702" cy="738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6734740" y="5143595"/>
            <a:ext cx="1747109" cy="892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485" y="3273943"/>
            <a:ext cx="8103498" cy="257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12742">
            <a:off x="7628752" y="887354"/>
            <a:ext cx="4421769" cy="437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9" name="Google Shape;189;p20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0" name="Google Shape;190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0"/>
          <p:cNvSpPr txBox="1"/>
          <p:nvPr/>
        </p:nvSpPr>
        <p:spPr>
          <a:xfrm>
            <a:off x="9023135" y="1313192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93" name="Google Shape;193;p20"/>
          <p:cNvSpPr txBox="1"/>
          <p:nvPr/>
        </p:nvSpPr>
        <p:spPr>
          <a:xfrm>
            <a:off x="8405891" y="2009813"/>
            <a:ext cx="30356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GLAGOLSKA IMENICA</a:t>
            </a:r>
            <a:endParaRPr sz="2400" dirty="0"/>
          </a:p>
        </p:txBody>
      </p:sp>
      <p:sp>
        <p:nvSpPr>
          <p:cNvPr id="194" name="Google Shape;194;p20"/>
          <p:cNvSpPr txBox="1"/>
          <p:nvPr/>
        </p:nvSpPr>
        <p:spPr>
          <a:xfrm>
            <a:off x="715140" y="963545"/>
            <a:ext cx="815292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su glagolske imenice? Kako se tvore glagolske imenice?</a:t>
            </a:r>
            <a:endParaRPr sz="2400" dirty="0"/>
          </a:p>
        </p:txBody>
      </p:sp>
      <p:sp>
        <p:nvSpPr>
          <p:cNvPr id="195" name="Google Shape;195;p20"/>
          <p:cNvSpPr txBox="1"/>
          <p:nvPr/>
        </p:nvSpPr>
        <p:spPr>
          <a:xfrm>
            <a:off x="2397811" y="1538894"/>
            <a:ext cx="404948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Fotografiranje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korisno.</a:t>
            </a:r>
            <a:endParaRPr sz="2400" dirty="0"/>
          </a:p>
        </p:txBody>
      </p:sp>
      <p:sp>
        <p:nvSpPr>
          <p:cNvPr id="196" name="Google Shape;196;p20"/>
          <p:cNvSpPr txBox="1"/>
          <p:nvPr/>
        </p:nvSpPr>
        <p:spPr>
          <a:xfrm>
            <a:off x="1689931" y="2054793"/>
            <a:ext cx="55360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fotografiran      +    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fotografiranje</a:t>
            </a:r>
            <a:endParaRPr sz="2400" dirty="0"/>
          </a:p>
        </p:txBody>
      </p:sp>
      <p:sp>
        <p:nvSpPr>
          <p:cNvPr id="197" name="Google Shape;197;p20"/>
          <p:cNvSpPr txBox="1"/>
          <p:nvPr/>
        </p:nvSpPr>
        <p:spPr>
          <a:xfrm>
            <a:off x="1100038" y="2598508"/>
            <a:ext cx="66307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glagolski pridjev trpni           </a:t>
            </a:r>
            <a:r>
              <a:rPr lang="hr-HR" sz="24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glagolska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imenica</a:t>
            </a:r>
            <a:endParaRPr sz="2400" dirty="0"/>
          </a:p>
        </p:txBody>
      </p:sp>
      <p:sp>
        <p:nvSpPr>
          <p:cNvPr id="198" name="Google Shape;198;p20"/>
          <p:cNvSpPr txBox="1"/>
          <p:nvPr/>
        </p:nvSpPr>
        <p:spPr>
          <a:xfrm>
            <a:off x="8241158" y="2454903"/>
            <a:ext cx="347817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Glagolskom imenicom imenuje se kakva radnja.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0"/>
          <p:cNvSpPr txBox="1"/>
          <p:nvPr/>
        </p:nvSpPr>
        <p:spPr>
          <a:xfrm>
            <a:off x="8241158" y="3222334"/>
            <a:ext cx="296716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Tvori se od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glagolskog pridjeva trpnog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nastavka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297787" y="1017078"/>
            <a:ext cx="4729354" cy="467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7" name="Google Shape;207;p21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8" name="Google Shape;208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2564" y="4621871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1"/>
          <p:cNvSpPr txBox="1"/>
          <p:nvPr/>
        </p:nvSpPr>
        <p:spPr>
          <a:xfrm>
            <a:off x="1013827" y="790379"/>
            <a:ext cx="73828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Koji se glasovi stapaju u zadanim primjerima?</a:t>
            </a:r>
            <a:endParaRPr sz="2400" dirty="0"/>
          </a:p>
        </p:txBody>
      </p:sp>
      <p:sp>
        <p:nvSpPr>
          <p:cNvPr id="211" name="Google Shape;211;p21"/>
          <p:cNvSpPr txBox="1"/>
          <p:nvPr/>
        </p:nvSpPr>
        <p:spPr>
          <a:xfrm>
            <a:off x="7817759" y="1347768"/>
            <a:ext cx="3689409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sp>
        <p:nvSpPr>
          <p:cNvPr id="212" name="Google Shape;212;p21"/>
          <p:cNvSpPr txBox="1"/>
          <p:nvPr/>
        </p:nvSpPr>
        <p:spPr>
          <a:xfrm>
            <a:off x="8124309" y="2087531"/>
            <a:ext cx="33268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GLASOVNA PROMJENA</a:t>
            </a:r>
            <a:endParaRPr sz="2400" dirty="0"/>
          </a:p>
        </p:txBody>
      </p:sp>
      <p:sp>
        <p:nvSpPr>
          <p:cNvPr id="213" name="Google Shape;213;p21"/>
          <p:cNvSpPr txBox="1"/>
          <p:nvPr/>
        </p:nvSpPr>
        <p:spPr>
          <a:xfrm>
            <a:off x="469280" y="1786679"/>
            <a:ext cx="38055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glagolski pridjev trpni</a:t>
            </a:r>
            <a:endParaRPr sz="2400" dirty="0"/>
          </a:p>
        </p:txBody>
      </p:sp>
      <p:sp>
        <p:nvSpPr>
          <p:cNvPr id="214" name="Google Shape;214;p21"/>
          <p:cNvSpPr txBox="1"/>
          <p:nvPr/>
        </p:nvSpPr>
        <p:spPr>
          <a:xfrm>
            <a:off x="469280" y="2325773"/>
            <a:ext cx="533823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zaštititi     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zašti</a:t>
            </a:r>
            <a:r>
              <a:rPr lang="hr-HR" sz="24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-</a:t>
            </a:r>
            <a:r>
              <a:rPr lang="hr-HR" sz="24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zašti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ć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hvaliti       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hva</a:t>
            </a:r>
            <a:r>
              <a:rPr lang="hr-HR" sz="24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-</a:t>
            </a:r>
            <a:r>
              <a:rPr lang="hr-HR" sz="24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hva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endParaRPr sz="2400" dirty="0"/>
          </a:p>
        </p:txBody>
      </p:sp>
      <p:sp>
        <p:nvSpPr>
          <p:cNvPr id="215" name="Google Shape;215;p21"/>
          <p:cNvSpPr txBox="1"/>
          <p:nvPr/>
        </p:nvSpPr>
        <p:spPr>
          <a:xfrm>
            <a:off x="4898931" y="3063071"/>
            <a:ext cx="15607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 + j = </a:t>
            </a:r>
            <a:r>
              <a:rPr lang="hr-HR" sz="24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lj</a:t>
            </a:r>
            <a:endParaRPr sz="24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1"/>
          <p:cNvSpPr txBox="1"/>
          <p:nvPr/>
        </p:nvSpPr>
        <p:spPr>
          <a:xfrm>
            <a:off x="4909759" y="2447771"/>
            <a:ext cx="1723618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t + j = ć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1"/>
          <p:cNvSpPr txBox="1"/>
          <p:nvPr/>
        </p:nvSpPr>
        <p:spPr>
          <a:xfrm>
            <a:off x="469280" y="3647315"/>
            <a:ext cx="28488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glagolska imenica</a:t>
            </a:r>
            <a:endParaRPr sz="2400" dirty="0"/>
          </a:p>
        </p:txBody>
      </p:sp>
      <p:sp>
        <p:nvSpPr>
          <p:cNvPr id="218" name="Google Shape;218;p21"/>
          <p:cNvSpPr txBox="1"/>
          <p:nvPr/>
        </p:nvSpPr>
        <p:spPr>
          <a:xfrm>
            <a:off x="440969" y="4114040"/>
            <a:ext cx="490184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čuvati        čuva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-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= čuva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potonuti    potonu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-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= potonu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ć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400" dirty="0"/>
          </a:p>
        </p:txBody>
      </p:sp>
      <p:sp>
        <p:nvSpPr>
          <p:cNvPr id="219" name="Google Shape;219;p21"/>
          <p:cNvSpPr txBox="1"/>
          <p:nvPr/>
        </p:nvSpPr>
        <p:spPr>
          <a:xfrm>
            <a:off x="5068521" y="4791149"/>
            <a:ext cx="1546151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 + j = ć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1"/>
          <p:cNvSpPr txBox="1"/>
          <p:nvPr/>
        </p:nvSpPr>
        <p:spPr>
          <a:xfrm>
            <a:off x="5055441" y="4251453"/>
            <a:ext cx="1732425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 + j = nj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1"/>
          <p:cNvSpPr txBox="1"/>
          <p:nvPr/>
        </p:nvSpPr>
        <p:spPr>
          <a:xfrm>
            <a:off x="7905131" y="2566784"/>
            <a:ext cx="354597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 tvorbi glagolskog pridjeva trpnog i glagolske imenice suglasnici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d, t, l, n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stapaju se sa suglasnikom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nove glasove: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đ, ć, </a:t>
            </a:r>
            <a:r>
              <a:rPr lang="hr-HR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lj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nj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701</Words>
  <Application>Microsoft Office PowerPoint</Application>
  <PresentationFormat>Široki zaslon</PresentationFormat>
  <Paragraphs>98</Paragraphs>
  <Slides>12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6</cp:revision>
  <dcterms:modified xsi:type="dcterms:W3CDTF">2020-09-13T19:55:13Z</dcterms:modified>
</cp:coreProperties>
</file>